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673" r:id="rId2"/>
    <p:sldId id="659" r:id="rId3"/>
    <p:sldId id="775" r:id="rId4"/>
    <p:sldId id="675" r:id="rId5"/>
    <p:sldId id="941" r:id="rId6"/>
    <p:sldId id="911" r:id="rId7"/>
    <p:sldId id="912" r:id="rId8"/>
    <p:sldId id="913" r:id="rId9"/>
    <p:sldId id="914" r:id="rId10"/>
    <p:sldId id="915" r:id="rId11"/>
    <p:sldId id="916" r:id="rId12"/>
    <p:sldId id="917" r:id="rId13"/>
    <p:sldId id="905" r:id="rId14"/>
    <p:sldId id="920" r:id="rId15"/>
    <p:sldId id="921" r:id="rId16"/>
    <p:sldId id="583" r:id="rId17"/>
    <p:sldId id="585" r:id="rId18"/>
    <p:sldId id="589" r:id="rId19"/>
    <p:sldId id="586" r:id="rId20"/>
    <p:sldId id="918" r:id="rId21"/>
    <p:sldId id="922" r:id="rId22"/>
    <p:sldId id="592" r:id="rId23"/>
    <p:sldId id="946" r:id="rId24"/>
    <p:sldId id="923" r:id="rId25"/>
    <p:sldId id="919" r:id="rId26"/>
    <p:sldId id="938" r:id="rId27"/>
    <p:sldId id="939" r:id="rId28"/>
    <p:sldId id="940" r:id="rId29"/>
    <p:sldId id="945" r:id="rId30"/>
    <p:sldId id="924" r:id="rId31"/>
    <p:sldId id="925" r:id="rId32"/>
    <p:sldId id="926" r:id="rId33"/>
    <p:sldId id="927" r:id="rId34"/>
    <p:sldId id="928" r:id="rId35"/>
    <p:sldId id="931" r:id="rId36"/>
    <p:sldId id="930" r:id="rId37"/>
    <p:sldId id="933" r:id="rId38"/>
    <p:sldId id="932" r:id="rId39"/>
    <p:sldId id="934" r:id="rId40"/>
    <p:sldId id="935" r:id="rId41"/>
    <p:sldId id="936" r:id="rId42"/>
    <p:sldId id="937" r:id="rId43"/>
    <p:sldId id="953" r:id="rId44"/>
    <p:sldId id="949" r:id="rId45"/>
    <p:sldId id="954" r:id="rId46"/>
    <p:sldId id="948" r:id="rId47"/>
    <p:sldId id="950" r:id="rId48"/>
    <p:sldId id="951" r:id="rId49"/>
    <p:sldId id="952" r:id="rId50"/>
    <p:sldId id="811" r:id="rId51"/>
    <p:sldId id="942" r:id="rId52"/>
    <p:sldId id="943" r:id="rId53"/>
    <p:sldId id="944" r:id="rId54"/>
    <p:sldId id="771" r:id="rId55"/>
    <p:sldId id="691" r:id="rId56"/>
    <p:sldId id="773" r:id="rId57"/>
    <p:sldId id="690" r:id="rId58"/>
    <p:sldId id="774" r:id="rId59"/>
  </p:sldIdLst>
  <p:sldSz cx="12192000" cy="6858000"/>
  <p:notesSz cx="6858000" cy="9144000"/>
  <p:embeddedFontLst>
    <p:embeddedFont>
      <p:font typeface="메이플스토리" panose="020B0600000101010101" charset="-127"/>
      <p:regular r:id="rId62"/>
      <p:bold r:id="rId63"/>
    </p:embeddedFont>
    <p:embeddedFont>
      <p:font typeface="G마켓 산스 TTF Bold" panose="02000000000000000000" pitchFamily="2" charset="-127"/>
      <p:bold r:id="rId64"/>
    </p:embeddedFont>
    <p:embeddedFont>
      <p:font typeface="G마켓 산스 TTF Light" panose="02000000000000000000" pitchFamily="2" charset="-127"/>
      <p:regular r:id="rId65"/>
    </p:embeddedFont>
    <p:embeddedFont>
      <p:font typeface="G마켓 산스 TTF Medium" panose="02000000000000000000" pitchFamily="2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EF06"/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83939" autoAdjust="0"/>
  </p:normalViewPr>
  <p:slideViewPr>
    <p:cSldViewPr snapToGrid="0">
      <p:cViewPr varScale="1">
        <p:scale>
          <a:sx n="66" d="100"/>
          <a:sy n="66" d="100"/>
        </p:scale>
        <p:origin x="4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4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7400-E3D6-432E-A812-A3E58F77481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7CF5F-EA7F-42F9-8CC3-3BB2E0E55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6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copy()</a:t>
            </a:r>
            <a:r>
              <a:rPr lang="ko-KR" altLang="en-US"/>
              <a:t>는 얕은 복사</a:t>
            </a:r>
            <a:r>
              <a:rPr lang="en-US" altLang="ko-KR"/>
              <a:t>, deepcopy()</a:t>
            </a:r>
            <a:r>
              <a:rPr lang="ko-KR" altLang="en-US"/>
              <a:t>는 깊은 복사</a:t>
            </a:r>
            <a:endParaRPr lang="en-US" altLang="ko-KR"/>
          </a:p>
          <a:p>
            <a:r>
              <a:rPr lang="ko-KR" altLang="en-US"/>
              <a:t>여기서 얕은복사안에 객체가 문자열이기 때문에 다시 변수 할당된것임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8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6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6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5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46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8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discard()</a:t>
            </a:r>
            <a:r>
              <a:rPr lang="ko-KR" altLang="en-US"/>
              <a:t>는 </a:t>
            </a:r>
            <a:r>
              <a:rPr lang="en-US" altLang="ko-KR"/>
              <a:t>set</a:t>
            </a:r>
            <a:r>
              <a:rPr lang="ko-KR" altLang="en-US"/>
              <a:t>에만 존재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6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86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딕셔너리 안에 또 다른 딕셔너리 선언가능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9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수업노트 주소</a:t>
            </a:r>
            <a:endParaRPr lang="en-US" altLang="ko-KR"/>
          </a:p>
          <a:p>
            <a:r>
              <a:rPr lang="en-US" altLang="ko-KR"/>
              <a:t>https://clever-newsprint-4a9.notion.site/git-98e28f6b12604def866a85ac2e3f0979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34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23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21A3-1260-9E8F-3930-96BBAA20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4624CE-1D43-FEAB-8329-E7F03E372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199163-70DC-7AEA-9005-7C86E62C8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E8C3F-5119-196E-C763-1AE86A5E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3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890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46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674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48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2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9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0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3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text = "hello" </a:t>
            </a:r>
          </a:p>
          <a:p>
            <a:r>
              <a:rPr lang="en-US" altLang="ko-KR"/>
              <a:t>letters = list(text)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76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2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9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B892B3E-B2C9-4ABA-3F1D-CD658C49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4DC9-F923-4562-9ED7-9226467EEB3D}" type="datetime1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63AF495-5D7E-D543-8293-A330C027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0A9264D-0D91-1C47-F467-5413B437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0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57714-0D4F-E274-0B81-41987850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132" y="646168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083A2CE0-18CD-4102-B738-4ACFF9E68B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B071787-BEA6-876C-E4BF-4F7DA248C8F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G마켓 산스 TTF Light" panose="02000000000000000000" pitchFamily="2" charset="-127"/>
                <a:ea typeface="G마켓 산스 TTF Light" panose="02000000000000000000" pitchFamily="2" charset="-127"/>
              </a:defRPr>
            </a:lvl1pPr>
          </a:lstStyle>
          <a:p>
            <a:fld id="{3720F46E-80E0-44A3-906F-EDD7D0B883D9}" type="datetime1">
              <a:rPr lang="ko-KR" altLang="en-US" smtClean="0"/>
              <a:t>2025-07-11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9203132" y="6460503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838200" y="1930400"/>
            <a:ext cx="10515600" cy="442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0041CF3-1C40-1D36-FCE7-B0C1B7E6D23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45668" y="6462865"/>
            <a:ext cx="2743200" cy="365125"/>
          </a:xfrm>
        </p:spPr>
        <p:txBody>
          <a:bodyPr/>
          <a:lstStyle/>
          <a:p>
            <a:fld id="{9A18EEE2-33AE-42AF-AB39-F467C78EC702}" type="datetime1">
              <a:rPr lang="ko-KR" altLang="en-US" smtClean="0"/>
              <a:t>2025-07-11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FFA81-23D3-040A-78B0-48B808FA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EC21FE-078C-940B-0151-04DDA663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AD115-409A-442E-434C-D90831860530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1FCC00F-7B12-D0C7-C8FF-2632DB2F21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2" y="126744"/>
            <a:ext cx="1557011" cy="334766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A0B132A-0C32-2FCA-B554-244CF063F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5668" y="64605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496B6E-FF11-4884-82C7-153CD55550C2}" type="datetime1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A4579422-9426-9FEC-70F2-16B5A9ADE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E2B5B01-93B1-9ADC-F3DF-2B340E54E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132" y="64599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EBF2-68F7-4F19-A749-6831437CA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6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Bold" panose="02000000000000000000" pitchFamily="2" charset="-127"/>
          <a:ea typeface="G마켓 산스 TTF Bold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215CCD-8E1D-8702-5B6D-10874FDA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02" y="3760272"/>
            <a:ext cx="3021223" cy="456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35B612-93AC-DA75-2CFB-45EA2A4C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07" y="2667000"/>
            <a:ext cx="2996917" cy="935038"/>
          </a:xfrm>
          <a:prstGeom prst="rect">
            <a:avLst/>
          </a:prstGeom>
        </p:spPr>
      </p:pic>
      <p:pic>
        <p:nvPicPr>
          <p:cNvPr id="15" name="그림 14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B6E08DFA-3545-6210-B55F-D3C40E39FCA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657237"/>
            <a:ext cx="3459480" cy="744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6A9B0A-03EB-E460-366B-72DC5E327C47}"/>
              </a:ext>
            </a:extLst>
          </p:cNvPr>
          <p:cNvSpPr txBox="1"/>
          <p:nvPr/>
        </p:nvSpPr>
        <p:spPr>
          <a:xfrm>
            <a:off x="6183694" y="2508766"/>
            <a:ext cx="1358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>
                <a:latin typeface="메이플스토리" panose="020B0600000101010101" charset="-127"/>
                <a:ea typeface="메이플스토리" panose="020B0600000101010101" charset="-127"/>
              </a:rPr>
              <a:t>x</a:t>
            </a:r>
            <a:endParaRPr lang="ko-KR" altLang="en-US" sz="60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723652-34C9-3436-A78D-C63B1E87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0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63D9E-803A-C004-5DF9-65C05D50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22263-18D7-6230-9963-55AE90A4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리스트에 있는 값을 수정할때는 인덱스로 접근하여 값을 수정</a:t>
            </a:r>
            <a:endParaRPr lang="en-US" altLang="ko-KR"/>
          </a:p>
          <a:p>
            <a:r>
              <a:rPr lang="ko-KR" altLang="en-US"/>
              <a:t>주의</a:t>
            </a:r>
            <a:r>
              <a:rPr lang="en-US" altLang="ko-KR"/>
              <a:t>) </a:t>
            </a:r>
            <a:r>
              <a:rPr lang="ko-KR" altLang="en-US"/>
              <a:t>리스트 길이를 넘는 인덱스로 접근하면 </a:t>
            </a:r>
            <a:r>
              <a:rPr lang="en-US" altLang="ko-KR"/>
              <a:t>IndexError </a:t>
            </a:r>
            <a:r>
              <a:rPr lang="ko-KR" altLang="en-US"/>
              <a:t>발생</a:t>
            </a:r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15717B-5362-5A95-4F43-27C1371F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16" y="2507443"/>
            <a:ext cx="8518989" cy="248763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D90F925-18F9-A87D-5ED5-5C5D7349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0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12C8-DDA3-3EF2-6686-69A3A664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값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4AAE8-C4A5-C297-2089-1B654C8D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del</a:t>
            </a:r>
            <a:r>
              <a:rPr lang="ko-KR" altLang="en-US"/>
              <a:t> 식별자</a:t>
            </a:r>
            <a:r>
              <a:rPr lang="en-US" altLang="ko-KR"/>
              <a:t>[</a:t>
            </a:r>
            <a:r>
              <a:rPr lang="ko-KR" altLang="en-US"/>
              <a:t>인덱스</a:t>
            </a:r>
            <a:r>
              <a:rPr lang="en-US" altLang="ko-KR"/>
              <a:t>] : </a:t>
            </a:r>
            <a:r>
              <a:rPr lang="ko-KR" altLang="en-US"/>
              <a:t>인덱스 위치 값 삭제</a:t>
            </a:r>
            <a:endParaRPr lang="en-US" altLang="ko-KR"/>
          </a:p>
          <a:p>
            <a:r>
              <a:rPr lang="en-US" altLang="ko-KR"/>
              <a:t>del </a:t>
            </a:r>
            <a:r>
              <a:rPr lang="ko-KR" altLang="en-US"/>
              <a:t>식별자</a:t>
            </a:r>
            <a:r>
              <a:rPr lang="en-US" altLang="ko-KR"/>
              <a:t>[idx:idx] : </a:t>
            </a:r>
            <a:r>
              <a:rPr lang="ko-KR" altLang="en-US"/>
              <a:t>슬라이싱으로 여러 요소 한 번에 삭제 가능</a:t>
            </a:r>
            <a:endParaRPr lang="en-US" altLang="ko-KR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2DA3AC1-B17C-809E-2624-E195BE15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90" y="2507977"/>
            <a:ext cx="7744078" cy="302446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63FD68-07C0-B335-FFEC-E215687E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00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6C85C-D162-D2AD-3FC1-DE1A240A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45E76-B0AA-EEFF-0FE0-06462B1D1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더하기 </a:t>
            </a:r>
            <a:r>
              <a:rPr lang="en-US" altLang="ko-KR"/>
              <a:t>+ </a:t>
            </a:r>
          </a:p>
          <a:p>
            <a:r>
              <a:rPr lang="ko-KR" altLang="en-US"/>
              <a:t>반복 </a:t>
            </a:r>
            <a:r>
              <a:rPr lang="en-US" altLang="ko-KR"/>
              <a:t>*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5F1BA9-E252-10AA-191D-C2795F53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 descr="텍스트, 스크린샷, 시계, 폰트이(가) 표시된 사진&#10;&#10;자동 생성된 설명">
            <a:extLst>
              <a:ext uri="{FF2B5EF4-FFF2-40B4-BE49-F238E27FC236}">
                <a16:creationId xmlns:a16="http://schemas.microsoft.com/office/drawing/2014/main" id="{437E1B79-6F19-2F4B-EF64-4A9D099D2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40" y="1414315"/>
            <a:ext cx="6186922" cy="23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0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 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4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54D9A-A7D5-5B9E-2879-E8F24AC6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길이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3D500-7FA0-71B4-8031-99CEA87C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 함수들은 이전시간에 배운 문자열 함수와 유사한것들이 존재</a:t>
            </a:r>
            <a:endParaRPr lang="en-US" altLang="ko-KR"/>
          </a:p>
          <a:p>
            <a:r>
              <a:rPr lang="ko-KR" altLang="en-US"/>
              <a:t>길이 </a:t>
            </a:r>
            <a:r>
              <a:rPr lang="en-US" altLang="ko-KR"/>
              <a:t>len(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53FBA-532F-EF4D-23E1-29D67625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 descr="스크린샷, 폰트, 텍스트, 시계이(가) 표시된 사진&#10;&#10;자동 생성된 설명">
            <a:extLst>
              <a:ext uri="{FF2B5EF4-FFF2-40B4-BE49-F238E27FC236}">
                <a16:creationId xmlns:a16="http://schemas.microsoft.com/office/drawing/2014/main" id="{E790C7E6-1358-41A0-ADCD-98555D69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4" y="2516083"/>
            <a:ext cx="3372292" cy="21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3A01D-27E1-6A23-6360-68AD2A56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A33FB-D8F8-3E6C-A60C-3B28CC77C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sorted(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오름차순 정렬 함수</a:t>
            </a:r>
            <a:endParaRPr lang="en-US" altLang="ko-KR"/>
          </a:p>
          <a:p>
            <a:r>
              <a:rPr lang="ko-KR" altLang="en-US"/>
              <a:t>내림차순으로 정렬하고 싶을때는 </a:t>
            </a:r>
            <a:r>
              <a:rPr lang="en-US" altLang="ko-KR"/>
              <a:t>reverse=True</a:t>
            </a:r>
            <a:r>
              <a:rPr lang="ko-KR" altLang="en-US"/>
              <a:t>를 넣으면 됨</a:t>
            </a:r>
            <a:endParaRPr lang="en-US" altLang="ko-KR"/>
          </a:p>
          <a:p>
            <a:r>
              <a:rPr lang="ko-KR" altLang="en-US"/>
              <a:t>원본을 변경하지 않고 새로운 리스트를 반환</a:t>
            </a:r>
            <a:endParaRPr lang="en-US" altLang="ko-KR"/>
          </a:p>
          <a:p>
            <a:pPr lvl="1"/>
            <a:r>
              <a:rPr lang="ko-KR" altLang="en-US"/>
              <a:t>숫자정렬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문자정렬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0160C-842F-1E83-1378-5A921312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C09FFC6-C9CC-620C-FE30-6E94A44D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8" y="3140149"/>
            <a:ext cx="3239212" cy="1115139"/>
          </a:xfrm>
          <a:prstGeom prst="rect">
            <a:avLst/>
          </a:prstGeom>
        </p:spPr>
      </p:pic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4F7B30A1-4247-705B-8273-D8E6DEBF4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50871"/>
            <a:ext cx="4038863" cy="1109778"/>
          </a:xfrm>
          <a:prstGeom prst="rect">
            <a:avLst/>
          </a:prstGeom>
        </p:spPr>
      </p:pic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279F12-2006-7FB6-984A-F07BAA7C9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8" y="4402420"/>
            <a:ext cx="4038863" cy="1483238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651C92-D2E5-8370-B5B8-174AC0BD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44" y="4402420"/>
            <a:ext cx="5121368" cy="14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sort() : </a:t>
            </a:r>
            <a:r>
              <a:rPr lang="ko-KR" altLang="en-US"/>
              <a:t>오름차순 정렬</a:t>
            </a:r>
            <a:endParaRPr lang="en-US" altLang="ko-KR"/>
          </a:p>
          <a:p>
            <a:r>
              <a:rPr lang="ko-KR" altLang="en-US"/>
              <a:t>내림차순으로 정렬하고 싶을때는 </a:t>
            </a:r>
            <a:r>
              <a:rPr lang="en-US" altLang="ko-KR"/>
              <a:t>reverse=True</a:t>
            </a:r>
            <a:r>
              <a:rPr lang="ko-KR" altLang="en-US"/>
              <a:t>를 넣으면 됨</a:t>
            </a:r>
            <a:endParaRPr lang="en-US" altLang="ko-KR"/>
          </a:p>
          <a:p>
            <a:r>
              <a:rPr lang="ko-KR" altLang="en-US"/>
              <a:t>새로운 리스트를 반환하지 않고 원본 리스트가 정렬됨</a:t>
            </a:r>
            <a:endParaRPr lang="en-US" altLang="ko-KR" dirty="0"/>
          </a:p>
          <a:p>
            <a:pPr lvl="1"/>
            <a:r>
              <a:rPr lang="ko-KR" altLang="en-US"/>
              <a:t>숫자정렬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문자정렬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F457C59-5E3B-2976-2027-DE021063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5" y="3069821"/>
            <a:ext cx="3258005" cy="914528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CA2EB35-2483-5AB7-25F8-FF389ABB5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5" y="4382970"/>
            <a:ext cx="3942332" cy="1707244"/>
          </a:xfrm>
          <a:prstGeom prst="rect">
            <a:avLst/>
          </a:prstGeom>
        </p:spPr>
      </p:pic>
      <p:pic>
        <p:nvPicPr>
          <p:cNvPr id="13" name="그림 1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3874818-8B4D-2ADE-B233-5CD2595A6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38" y="3069821"/>
            <a:ext cx="3380672" cy="914528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502142-A688-E2B2-8C35-C386FE56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2" y="4378207"/>
            <a:ext cx="3988962" cy="1707244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AD818A7-1B12-B0D0-DD2F-DE5A6477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6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정렬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reverse() : </a:t>
            </a:r>
            <a:r>
              <a:rPr lang="ko-KR" altLang="en-US"/>
              <a:t>리스트 요소를 역순으로 정렬</a:t>
            </a:r>
            <a:endParaRPr lang="en-US" altLang="ko-KR"/>
          </a:p>
          <a:p>
            <a:pPr lvl="1"/>
            <a:r>
              <a:rPr lang="ko-KR" altLang="en-US"/>
              <a:t>숫자 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문자 정렬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10" name="그림 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EA47DD51-1CA9-6935-8EA1-D15A3CE0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1947107"/>
            <a:ext cx="3067478" cy="914528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86C2E4A-4D7B-DDB0-2FC0-8E54ED665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3666059"/>
            <a:ext cx="4553585" cy="1971950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9265097-2AAE-319B-A750-79A51286B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28" y="3666060"/>
            <a:ext cx="4711849" cy="207434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1392C7E-744B-BBAF-8037-73AA5216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 찾기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만약에 리스트 개수가 </a:t>
            </a:r>
            <a:r>
              <a:rPr lang="en-US" altLang="ko-KR" dirty="0"/>
              <a:t>100</a:t>
            </a:r>
            <a:r>
              <a:rPr lang="ko-KR" altLang="en-US" dirty="0"/>
              <a:t>개가 넘는다면</a:t>
            </a:r>
            <a:r>
              <a:rPr lang="en-US" altLang="ko-KR" dirty="0"/>
              <a:t>, </a:t>
            </a:r>
            <a:r>
              <a:rPr lang="ko-KR" altLang="en-US" dirty="0"/>
              <a:t>중간 정도에 있는 아이템을 찾기 위해 다 셀 </a:t>
            </a:r>
            <a:r>
              <a:rPr lang="ko-KR" altLang="en-US"/>
              <a:t>수 없음</a:t>
            </a:r>
            <a:endParaRPr lang="en-US" altLang="ko-KR"/>
          </a:p>
          <a:p>
            <a:r>
              <a:rPr lang="ko-KR" altLang="en-US"/>
              <a:t>리스트에서 요소가 어디에 위치해 있는지 인덱스값을 찾아 반환</a:t>
            </a:r>
            <a:endParaRPr lang="en-US" altLang="ko-KR"/>
          </a:p>
          <a:p>
            <a:r>
              <a:rPr lang="ko-KR" altLang="en-US"/>
              <a:t>중복된 값이 있으면 제일 앞에 위치 반환</a:t>
            </a:r>
            <a:endParaRPr lang="en-US" altLang="ko-KR" dirty="0"/>
          </a:p>
          <a:p>
            <a:pPr lvl="1"/>
            <a:r>
              <a:rPr lang="en-US" altLang="ko-KR"/>
              <a:t>index(</a:t>
            </a:r>
            <a:r>
              <a:rPr lang="ko-KR" altLang="en-US"/>
              <a:t>찾을요소</a:t>
            </a:r>
            <a:r>
              <a:rPr lang="en-US" altLang="ko-KR"/>
              <a:t>)</a:t>
            </a:r>
          </a:p>
          <a:p>
            <a:r>
              <a:rPr lang="ko-KR" altLang="en-US"/>
              <a:t>리스트에 찾을 요소가 없으면 오류가 발생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1144A-57AC-64AE-D269-FD4D801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4" name="그림 13" descr="스크린샷, 폰트이(가) 표시된 사진&#10;&#10;자동 생성된 설명">
            <a:extLst>
              <a:ext uri="{FF2B5EF4-FFF2-40B4-BE49-F238E27FC236}">
                <a16:creationId xmlns:a16="http://schemas.microsoft.com/office/drawing/2014/main" id="{D23F40CA-9805-8601-72C7-D951E7473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89" y="4521384"/>
            <a:ext cx="7809610" cy="11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추가</a:t>
            </a:r>
            <a:r>
              <a:rPr lang="en-US" altLang="ko-KR"/>
              <a:t>/</a:t>
            </a:r>
            <a:r>
              <a:rPr lang="ko-KR" altLang="en-US"/>
              <a:t>삭제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648517"/>
          </a:xfrm>
        </p:spPr>
        <p:txBody>
          <a:bodyPr>
            <a:normAutofit/>
          </a:bodyPr>
          <a:lstStyle/>
          <a:p>
            <a:r>
              <a:rPr lang="en-US" altLang="ko-KR" dirty="0"/>
              <a:t>append() : </a:t>
            </a:r>
            <a:r>
              <a:rPr lang="ko-KR" altLang="en-US" dirty="0"/>
              <a:t>맨 마지막에 요소 추가</a:t>
            </a:r>
            <a:endParaRPr lang="en-US" altLang="ko-KR" dirty="0"/>
          </a:p>
          <a:p>
            <a:r>
              <a:rPr lang="en-US" altLang="ko-KR" dirty="0"/>
              <a:t>pop() : </a:t>
            </a:r>
            <a:r>
              <a:rPr lang="ko-KR" altLang="en-US" dirty="0"/>
              <a:t>맨 마지막에 요소 삭제</a:t>
            </a:r>
            <a:endParaRPr lang="en-US" altLang="ko-KR" dirty="0"/>
          </a:p>
          <a:p>
            <a:r>
              <a:rPr lang="en-US" altLang="ko-KR" dirty="0"/>
              <a:t>pop(</a:t>
            </a:r>
            <a:r>
              <a:rPr lang="en-US" altLang="ko-KR" dirty="0" err="1"/>
              <a:t>idx</a:t>
            </a:r>
            <a:r>
              <a:rPr lang="en-US" altLang="ko-KR" dirty="0"/>
              <a:t>): </a:t>
            </a:r>
            <a:r>
              <a:rPr lang="en-US" altLang="ko-KR" dirty="0" err="1"/>
              <a:t>idx</a:t>
            </a:r>
            <a:r>
              <a:rPr lang="ko-KR" altLang="en-US" dirty="0"/>
              <a:t>번째 인덱스 요소 삭제</a:t>
            </a:r>
            <a:endParaRPr lang="en-US" altLang="ko-KR" dirty="0"/>
          </a:p>
          <a:p>
            <a:r>
              <a:rPr lang="en-US" altLang="ko-KR"/>
              <a:t>remove(‘a’) </a:t>
            </a:r>
            <a:r>
              <a:rPr lang="en-US" altLang="ko-KR" dirty="0"/>
              <a:t>: </a:t>
            </a:r>
            <a:r>
              <a:rPr lang="ko-KR" altLang="en-US" dirty="0"/>
              <a:t>리스트에서 특정 요소 삭제</a:t>
            </a:r>
            <a:endParaRPr lang="en-US" altLang="ko-KR" dirty="0"/>
          </a:p>
          <a:p>
            <a:r>
              <a:rPr lang="en-US" altLang="ko-KR" dirty="0"/>
              <a:t>insert(</a:t>
            </a:r>
            <a:r>
              <a:rPr lang="en-US" altLang="ko-KR" dirty="0" err="1"/>
              <a:t>idx</a:t>
            </a:r>
            <a:r>
              <a:rPr lang="en-US" altLang="ko-KR"/>
              <a:t>, ‘a’) </a:t>
            </a:r>
            <a:r>
              <a:rPr lang="en-US" altLang="ko-KR" dirty="0"/>
              <a:t>: </a:t>
            </a:r>
            <a:r>
              <a:rPr lang="en-US" altLang="ko-KR" dirty="0" err="1"/>
              <a:t>idx</a:t>
            </a:r>
            <a:r>
              <a:rPr lang="ko-KR" altLang="en-US" dirty="0"/>
              <a:t>번째 위치에 </a:t>
            </a:r>
            <a:r>
              <a:rPr lang="ko-KR" altLang="en-US"/>
              <a:t>요소 삽입</a:t>
            </a:r>
            <a:endParaRPr lang="en-US" altLang="ko-KR"/>
          </a:p>
          <a:p>
            <a:r>
              <a:rPr lang="en-US" altLang="ko-KR"/>
              <a:t>clear() : </a:t>
            </a:r>
            <a:r>
              <a:rPr lang="ko-KR" altLang="en-US"/>
              <a:t>모든 요소삭제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A0E8EF-773A-4A0E-9D91-DB7A5EF0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604" y="1325562"/>
            <a:ext cx="4021056" cy="464851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11F275-F3B9-43A5-8F4E-59A7657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6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245668" y="2684127"/>
            <a:ext cx="11700663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Python </a:t>
            </a: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자료형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83BFD-42FC-030F-CE77-DE0AD364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68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0D6A0-0A66-4C96-953C-81200D84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개수 세기 메서드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C68E6-BEF7-4FB7-B7CA-ED8FF1B2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count</a:t>
            </a:r>
            <a:r>
              <a:rPr lang="en-US" altLang="ko-KR" dirty="0"/>
              <a:t>(item) : </a:t>
            </a:r>
            <a:r>
              <a:rPr lang="ko-KR" altLang="en-US" dirty="0"/>
              <a:t>같은 이름 가진 요소 개수 세기</a:t>
            </a:r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7AF60-D5BC-8B9A-9411-11B06FAB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" name="그림 9" descr="스크린샷, 폰트, 시계이(가) 표시된 사진&#10;&#10;자동 생성된 설명">
            <a:extLst>
              <a:ext uri="{FF2B5EF4-FFF2-40B4-BE49-F238E27FC236}">
                <a16:creationId xmlns:a16="http://schemas.microsoft.com/office/drawing/2014/main" id="{52B457BD-55F9-292B-C9C1-05C121407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99" y="2057400"/>
            <a:ext cx="6144922" cy="9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1156-022C-A3DC-3CF5-05F3AA85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37652-434E-D9D6-11C6-7DD0A2662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새로운 변수에 기존리스트 할당하기 </a:t>
            </a:r>
            <a:r>
              <a:rPr lang="en-US" altLang="ko-KR"/>
              <a:t>: </a:t>
            </a:r>
            <a:r>
              <a:rPr lang="ko-KR" altLang="en-US"/>
              <a:t>얕은복사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새로운 변수에 기존리스트 </a:t>
            </a:r>
            <a:r>
              <a:rPr lang="en-US" altLang="ko-KR"/>
              <a:t>copy()</a:t>
            </a:r>
            <a:r>
              <a:rPr lang="ko-KR" altLang="en-US"/>
              <a:t>하기 </a:t>
            </a:r>
            <a:r>
              <a:rPr lang="en-US" altLang="ko-KR"/>
              <a:t>: </a:t>
            </a:r>
            <a:r>
              <a:rPr lang="ko-KR" altLang="en-US"/>
              <a:t>앝은복사</a:t>
            </a:r>
            <a:r>
              <a:rPr lang="en-US" altLang="ko-KR"/>
              <a:t>(</a:t>
            </a:r>
            <a:r>
              <a:rPr lang="ko-KR" altLang="en-US"/>
              <a:t>내부객체가 문자열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BCB4E-B279-6587-FFCA-B022D87E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712972D-9F99-AAAD-E9DD-67A8F0392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4" y="1793691"/>
            <a:ext cx="6867996" cy="181914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9FA30A-C1D4-3F49-BBD1-110B17699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5" y="4139936"/>
            <a:ext cx="6867996" cy="17453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558F76-F825-BB17-2884-FDC1B25799F7}"/>
              </a:ext>
            </a:extLst>
          </p:cNvPr>
          <p:cNvSpPr/>
          <p:nvPr/>
        </p:nvSpPr>
        <p:spPr>
          <a:xfrm>
            <a:off x="3495040" y="3139440"/>
            <a:ext cx="443992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F320C3-A8CE-754A-A0BA-5476C5E9C48F}"/>
              </a:ext>
            </a:extLst>
          </p:cNvPr>
          <p:cNvSpPr/>
          <p:nvPr/>
        </p:nvSpPr>
        <p:spPr>
          <a:xfrm>
            <a:off x="3647440" y="5532436"/>
            <a:ext cx="4287520" cy="32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9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57F5-99D7-9C46-B6C1-D1622415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리스트 연습문제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5BBF72-3E56-3C6F-E6DD-445DE2CC9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30" y="1325562"/>
            <a:ext cx="10687485" cy="436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다음과 같은 리스트가 있을 때 결과를 출력해보세요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1" y="2168335"/>
            <a:ext cx="9912627" cy="252133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19DBC0-8CE5-7B36-03F9-490DDE60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4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F21CE-B3B8-0F6D-9151-54CB41BF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 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9B7BD2-F18F-3FF8-A69C-27F4B2B3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66" y="1188040"/>
            <a:ext cx="8816668" cy="505414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AF4EE-AD7E-9BA0-82FA-26E05308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3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이차원 리스트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5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49B95-AC3A-921E-FE34-C901F1D3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이차원 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F85BD-AA2B-1BED-44A7-C9F95D79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리스트안에 리스트를 넣을 수 있음</a:t>
            </a:r>
            <a:endParaRPr lang="en-US" altLang="ko-KR"/>
          </a:p>
          <a:p>
            <a:r>
              <a:rPr lang="ko-KR" altLang="en-US"/>
              <a:t>행</a:t>
            </a:r>
            <a:r>
              <a:rPr lang="en-US" altLang="ko-KR"/>
              <a:t>(row)</a:t>
            </a:r>
            <a:r>
              <a:rPr lang="ko-KR" altLang="en-US"/>
              <a:t>과 열</a:t>
            </a:r>
            <a:r>
              <a:rPr lang="en-US" altLang="ko-KR"/>
              <a:t>(column)</a:t>
            </a:r>
            <a:r>
              <a:rPr lang="ko-KR" altLang="en-US"/>
              <a:t>로 이루어진 데이터를 표현</a:t>
            </a:r>
            <a:endParaRPr lang="en-US" altLang="ko-KR"/>
          </a:p>
          <a:p>
            <a:r>
              <a:rPr lang="ko-KR" altLang="en-US"/>
              <a:t>리스트변수 </a:t>
            </a:r>
            <a:r>
              <a:rPr lang="en-US" altLang="ko-KR"/>
              <a:t>= [ [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 …], [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 …] ]</a:t>
            </a:r>
          </a:p>
          <a:p>
            <a:pPr lvl="1"/>
            <a:r>
              <a:rPr lang="ko-KR" altLang="en-US"/>
              <a:t>행</a:t>
            </a:r>
            <a:r>
              <a:rPr lang="en-US" altLang="ko-KR"/>
              <a:t>(row): </a:t>
            </a:r>
            <a:r>
              <a:rPr lang="ko-KR" altLang="en-US"/>
              <a:t>각 리스트가 한 행</a:t>
            </a:r>
            <a:endParaRPr lang="en-US" altLang="ko-KR"/>
          </a:p>
          <a:p>
            <a:pPr lvl="1"/>
            <a:r>
              <a:rPr lang="ko-KR" altLang="en-US"/>
              <a:t>열</a:t>
            </a:r>
            <a:r>
              <a:rPr lang="en-US" altLang="ko-KR"/>
              <a:t>(column): </a:t>
            </a:r>
            <a:r>
              <a:rPr lang="ko-KR" altLang="en-US"/>
              <a:t>각 리스트의 요소가 해당 열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차원 리스트의 사용</a:t>
            </a:r>
            <a:endParaRPr lang="en-US" altLang="ko-KR"/>
          </a:p>
          <a:p>
            <a:pPr lvl="1"/>
            <a:r>
              <a:rPr lang="ko-KR" altLang="en-US" b="1"/>
              <a:t>행렬 연산</a:t>
            </a:r>
            <a:r>
              <a:rPr lang="en-US" altLang="ko-KR"/>
              <a:t>: </a:t>
            </a:r>
            <a:r>
              <a:rPr lang="ko-KR" altLang="en-US"/>
              <a:t>수학적 행렬 연산이나 그래프 이론에서 데이터를 저장할 때</a:t>
            </a:r>
            <a:endParaRPr lang="en-US" altLang="ko-KR"/>
          </a:p>
          <a:p>
            <a:pPr lvl="1"/>
            <a:r>
              <a:rPr lang="ko-KR" altLang="en-US" b="1"/>
              <a:t>표 데이터 처리</a:t>
            </a:r>
            <a:r>
              <a:rPr lang="en-US" altLang="ko-KR"/>
              <a:t>: </a:t>
            </a:r>
            <a:r>
              <a:rPr lang="ko-KR" altLang="en-US"/>
              <a:t>엑셀 시트와 같은 표 형식 데이터를 다룰 때</a:t>
            </a:r>
            <a:endParaRPr lang="en-US" altLang="ko-KR"/>
          </a:p>
          <a:p>
            <a:pPr lvl="1"/>
            <a:r>
              <a:rPr lang="ko-KR" altLang="en-US" b="1"/>
              <a:t>이미지 처리</a:t>
            </a:r>
            <a:r>
              <a:rPr lang="en-US" altLang="ko-KR"/>
              <a:t>: </a:t>
            </a:r>
            <a:r>
              <a:rPr lang="ko-KR" altLang="en-US"/>
              <a:t>이미지 데이터를 픽셀 단위로 저장할 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D6C017-0B79-4702-360C-7009EDD3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89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57AF8-5A11-E2B7-CEBC-7F4C6612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추가</a:t>
            </a:r>
            <a:r>
              <a:rPr lang="en-US" altLang="ko-KR"/>
              <a:t>,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33505-131C-1F68-C7A1-B950BDFD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5E6DA-144E-DB5B-32DE-C29DA148DCFD}"/>
              </a:ext>
            </a:extLst>
          </p:cNvPr>
          <p:cNvSpPr txBox="1"/>
          <p:nvPr/>
        </p:nvSpPr>
        <p:spPr>
          <a:xfrm>
            <a:off x="881209" y="4449483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matrix[row][column]</a:t>
            </a:r>
            <a:endParaRPr lang="ko-KR" altLang="en-US" sz="20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7CF2E65-872C-06CD-7677-0ECD0037D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6" y="1325563"/>
            <a:ext cx="3229426" cy="301032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29E5D4-7A7C-CAA1-A9B1-DA20285B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84" y="1325563"/>
            <a:ext cx="7174030" cy="46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2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9FB14-4CB4-131C-6EF1-8CE546BA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E76E8-F77E-39E8-076B-0B84E25AC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en-US" altLang="ko-KR"/>
              <a:t>append() : </a:t>
            </a:r>
            <a:r>
              <a:rPr lang="ko-KR" altLang="en-US"/>
              <a:t>요소 전체가 맨마지막에 추가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insert()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특정위치에 삽입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A2866-26C1-5EBF-89E5-665D8102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EB9262-5CD0-1A76-5B73-8BF173ED5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41" y="1822279"/>
            <a:ext cx="5852941" cy="184210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C90FD8-44BB-9274-CF21-A4A61E80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41" y="4071952"/>
            <a:ext cx="5934223" cy="18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1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85FE8-91A0-4DC2-B7A4-D9C77E54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E2AB8-0F81-6270-9DDC-C3AD89C08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extend()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맨마지막에 여러 개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DAB25-D928-AA7B-8C0A-2C00262E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B04FC7F-A270-E3EF-47DE-F4050E4D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47" y="1914246"/>
            <a:ext cx="5731114" cy="39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6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A12E-E0A8-CBA3-5861-E747FBC0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3A8CC-3A23-1850-1259-B60EE75F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5324CE-E37D-3F5C-03D0-4F546186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extend()</a:t>
            </a:r>
            <a:r>
              <a:rPr lang="ko-KR" altLang="en-US"/>
              <a:t> 와 </a:t>
            </a:r>
            <a:r>
              <a:rPr lang="en-US" altLang="ko-KR"/>
              <a:t>append() </a:t>
            </a:r>
            <a:r>
              <a:rPr lang="ko-KR" altLang="en-US"/>
              <a:t>차이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90B41-FD19-6FC2-7E33-372FCE83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AF69D3F-B108-2D04-2988-D44745A40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1909550"/>
            <a:ext cx="9869277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오늘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지난시간에는 파이썬의 변수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/>
              <a:t>연산자</a:t>
            </a:r>
            <a:r>
              <a:rPr lang="en-US" altLang="ko-KR" sz="2800"/>
              <a:t>, </a:t>
            </a:r>
            <a:r>
              <a:rPr lang="ko-KR" altLang="en-US" sz="2800"/>
              <a:t>문자열 등 아주 기초적인 내용에 대해서 공부하였습니다</a:t>
            </a:r>
            <a:r>
              <a:rPr lang="en-US" altLang="ko-KR" sz="2800"/>
              <a:t>. 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이번시간에는 변수에 넣을 수 있는 다양한 자료형에 대해서 더 자세히 공부하도록 하겠습니다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640199-344B-3C68-832A-45932E0D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9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튜플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(Tuple)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9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0B329-500B-076A-1663-FD3A17BA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ED166-9478-FF11-0174-ED9858085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비슷하지만 </a:t>
            </a:r>
            <a:r>
              <a:rPr lang="en-US" altLang="ko-KR"/>
              <a:t>()</a:t>
            </a:r>
            <a:r>
              <a:rPr lang="ko-KR" altLang="en-US"/>
              <a:t>를 사용하며 </a:t>
            </a:r>
            <a:r>
              <a:rPr lang="en-US" altLang="ko-KR"/>
              <a:t>, </a:t>
            </a:r>
            <a:r>
              <a:rPr lang="ko-KR" altLang="en-US"/>
              <a:t>로 구분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불변</a:t>
            </a:r>
            <a:r>
              <a:rPr lang="en-US" altLang="ko-KR">
                <a:solidFill>
                  <a:srgbClr val="FF0000"/>
                </a:solidFill>
              </a:rPr>
              <a:t>: </a:t>
            </a:r>
            <a:r>
              <a:rPr lang="ko-KR" altLang="en-US">
                <a:solidFill>
                  <a:srgbClr val="FF0000"/>
                </a:solidFill>
              </a:rPr>
              <a:t>튜플에 저장된 값은 수정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추가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삭제 할 수 없음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리스트보다 상대적을 적은 메모리를 사용하며 처리 속도도 빠름</a:t>
            </a:r>
            <a:endParaRPr lang="en-US" altLang="ko-KR"/>
          </a:p>
          <a:p>
            <a:r>
              <a:rPr lang="ko-KR" altLang="en-US"/>
              <a:t>변경이 불필요하거나 고정된 데이터 처리에 적합</a:t>
            </a:r>
            <a:endParaRPr lang="en-US" altLang="ko-KR"/>
          </a:p>
          <a:p>
            <a:r>
              <a:rPr lang="ko-KR" altLang="en-US"/>
              <a:t>튜플변수명 </a:t>
            </a:r>
            <a:r>
              <a:rPr lang="en-US" altLang="ko-KR"/>
              <a:t>= ( </a:t>
            </a:r>
            <a:r>
              <a:rPr lang="ko-KR" altLang="en-US"/>
              <a:t>요소</a:t>
            </a:r>
            <a:r>
              <a:rPr lang="en-US" altLang="ko-KR"/>
              <a:t>1, </a:t>
            </a:r>
            <a:r>
              <a:rPr lang="ko-KR" altLang="en-US"/>
              <a:t>요소</a:t>
            </a:r>
            <a:r>
              <a:rPr lang="en-US" altLang="ko-KR"/>
              <a:t>2, </a:t>
            </a:r>
            <a:r>
              <a:rPr lang="ko-KR" altLang="en-US"/>
              <a:t>요소</a:t>
            </a:r>
            <a:r>
              <a:rPr lang="en-US" altLang="ko-KR"/>
              <a:t>3, …)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8BA14-D09A-4380-AB52-114E0F11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12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F4E88-2F43-A030-D25D-67B6679B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BEEB5-BF45-D0D6-3EB6-E3DD19FAE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튜플 생성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87387-7892-DB51-EF04-63C7EFE7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648AF76-BCC9-DB75-536D-A164AE7D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6" y="1822364"/>
            <a:ext cx="6156642" cy="44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셋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(Set)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03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E227D-4D2A-0F33-CBFD-3328D1CB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셋</a:t>
            </a:r>
            <a:r>
              <a:rPr lang="en-US" altLang="ko-KR"/>
              <a:t>(Set)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899DE-70A6-A0EC-2883-F9C902F61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셋은 중복을 허용하지 않고 순서가 없는 수학의 집합과 같은 개념의 자료형</a:t>
            </a:r>
            <a:endParaRPr lang="en-US" altLang="ko-KR"/>
          </a:p>
          <a:p>
            <a:r>
              <a:rPr lang="ko-KR" altLang="en-US"/>
              <a:t>요소의 순서가 없어 출력을 해보면 매번 요소의 순서가 변경됨</a:t>
            </a:r>
            <a:endParaRPr lang="en-US" altLang="ko-KR"/>
          </a:p>
          <a:p>
            <a:r>
              <a:rPr lang="ko-KR" altLang="en-US"/>
              <a:t>또한 리스트나 튜플 처럼 인덱스를 사용하여 접근 할 수 없음</a:t>
            </a:r>
            <a:endParaRPr lang="en-US" altLang="ko-KR"/>
          </a:p>
          <a:p>
            <a:r>
              <a:rPr lang="ko-KR" altLang="en-US"/>
              <a:t>동일한 값이 여러 번 추가되면 중복된 값을 제거하고 하나의 값만 저장</a:t>
            </a:r>
            <a:endParaRPr lang="en-US" altLang="ko-KR"/>
          </a:p>
          <a:p>
            <a:r>
              <a:rPr lang="ko-KR" altLang="en-US"/>
              <a:t>셋은 요소를 추가</a:t>
            </a:r>
            <a:r>
              <a:rPr lang="en-US" altLang="ko-KR"/>
              <a:t>, </a:t>
            </a:r>
            <a:r>
              <a:rPr lang="ko-KR" altLang="en-US"/>
              <a:t>삭제 가능함</a:t>
            </a:r>
            <a:endParaRPr lang="en-US" altLang="ko-KR"/>
          </a:p>
          <a:p>
            <a:r>
              <a:rPr lang="en-US" altLang="ko-KR"/>
              <a:t>{} </a:t>
            </a:r>
            <a:r>
              <a:rPr lang="ko-KR" altLang="en-US"/>
              <a:t>와 </a:t>
            </a:r>
            <a:r>
              <a:rPr lang="en-US" altLang="ko-KR"/>
              <a:t>set() </a:t>
            </a:r>
            <a:r>
              <a:rPr lang="ko-KR" altLang="en-US"/>
              <a:t>을 이용하여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5F838-2703-4813-8B00-B987C60E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그림 6" descr="스크린샷, 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409E0DD4-624B-4E29-C08D-F09413CC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94" y="4102975"/>
            <a:ext cx="6416951" cy="20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B20FE-239B-FB00-34E5-97451B0B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27223-15E0-EAF6-8539-C0802D510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/>
              <a:t>update(),</a:t>
            </a:r>
            <a:br>
              <a:rPr lang="en-US" altLang="ko-KR"/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remove(),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discard(), 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clear()</a:t>
            </a:r>
            <a:br>
              <a:rPr lang="en-US" altLang="ko-KR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사용가능</a:t>
            </a:r>
            <a:endParaRPr lang="en-US" altLang="ko-KR" sz="24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F60C7-AEE5-B059-A7D8-29994321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154FB9-9E62-29FD-DB3B-EC02384AF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7" y="1325562"/>
            <a:ext cx="4654415" cy="50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5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49213-547F-F064-7D73-F41FC2BB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953B0-714E-8277-1709-B39C76F5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합집합 </a:t>
            </a:r>
            <a:r>
              <a:rPr lang="en-US" altLang="ko-KR"/>
              <a:t>: | </a:t>
            </a:r>
            <a:r>
              <a:rPr lang="ko-KR" altLang="en-US"/>
              <a:t>또는 </a:t>
            </a:r>
            <a:r>
              <a:rPr lang="en-US" altLang="ko-KR"/>
              <a:t>union() </a:t>
            </a:r>
            <a:r>
              <a:rPr lang="ko-KR" altLang="en-US"/>
              <a:t>메서드</a:t>
            </a:r>
            <a:endParaRPr lang="en-US" altLang="ko-KR"/>
          </a:p>
          <a:p>
            <a:r>
              <a:rPr lang="ko-KR" altLang="en-US"/>
              <a:t>교집합</a:t>
            </a:r>
            <a:r>
              <a:rPr lang="en-US" altLang="ko-KR"/>
              <a:t> : &amp; </a:t>
            </a:r>
            <a:r>
              <a:rPr lang="ko-KR" altLang="en-US"/>
              <a:t>또는 </a:t>
            </a:r>
            <a:r>
              <a:rPr lang="en-US" altLang="ko-KR"/>
              <a:t>intersection() </a:t>
            </a:r>
            <a:r>
              <a:rPr lang="ko-KR" altLang="en-US"/>
              <a:t>메서드</a:t>
            </a:r>
            <a:endParaRPr lang="en-US" altLang="ko-KR"/>
          </a:p>
          <a:p>
            <a:r>
              <a:rPr lang="ko-KR" altLang="en-US"/>
              <a:t>차집합</a:t>
            </a:r>
            <a:r>
              <a:rPr lang="en-US" altLang="ko-KR"/>
              <a:t> : - </a:t>
            </a:r>
            <a:r>
              <a:rPr lang="ko-KR" altLang="en-US"/>
              <a:t>또는</a:t>
            </a:r>
            <a:r>
              <a:rPr lang="en-US" altLang="ko-KR"/>
              <a:t> difference()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49A97-B932-079F-D340-7F1CA9FA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A0E619B-F484-C38B-A715-A2CEC696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5" y="2977774"/>
            <a:ext cx="3574359" cy="3332031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79396E5-3A14-5C30-A44B-8D056DF57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84" y="2977774"/>
            <a:ext cx="3075721" cy="33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딕셔너리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(Dictionary)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652313-4F89-A0BE-8DB4-7450E0F0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0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75E75-CC70-1B77-70F0-66E6C5D2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ED09B-AF2E-C0BB-9B71-24D78BD9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딕셔너리는 키</a:t>
            </a:r>
            <a:r>
              <a:rPr lang="en-US" altLang="ko-KR"/>
              <a:t>(key)/</a:t>
            </a:r>
            <a:r>
              <a:rPr lang="ko-KR" altLang="en-US"/>
              <a:t>값</a:t>
            </a:r>
            <a:r>
              <a:rPr lang="en-US" altLang="ko-KR"/>
              <a:t>(value)</a:t>
            </a:r>
            <a:r>
              <a:rPr lang="ko-KR" altLang="en-US"/>
              <a:t>의 쌍으로 요소를 갖는 자료형</a:t>
            </a:r>
            <a:endParaRPr lang="en-US" altLang="ko-KR"/>
          </a:p>
          <a:p>
            <a:r>
              <a:rPr lang="ko-KR" altLang="en-US"/>
              <a:t>키는 하나의 딕셔너리에 중복되어 사용할 수 없음</a:t>
            </a:r>
            <a:r>
              <a:rPr lang="en-US" altLang="ko-KR"/>
              <a:t>. </a:t>
            </a:r>
            <a:r>
              <a:rPr lang="ko-KR" altLang="en-US"/>
              <a:t>고유해야함</a:t>
            </a:r>
            <a:endParaRPr lang="en-US" altLang="ko-KR"/>
          </a:p>
          <a:p>
            <a:r>
              <a:rPr lang="en-US" altLang="ko-KR"/>
              <a:t>{}</a:t>
            </a:r>
            <a:r>
              <a:rPr lang="ko-KR" altLang="en-US"/>
              <a:t>나 </a:t>
            </a:r>
            <a:r>
              <a:rPr lang="en-US" altLang="ko-KR"/>
              <a:t>dict()</a:t>
            </a:r>
            <a:r>
              <a:rPr lang="ko-KR" altLang="en-US"/>
              <a:t> 이용해서 만들며 여러 개일 경우 </a:t>
            </a:r>
            <a:r>
              <a:rPr lang="en-US" altLang="ko-KR"/>
              <a:t>, </a:t>
            </a:r>
            <a:r>
              <a:rPr lang="ko-KR" altLang="en-US"/>
              <a:t>로 구분</a:t>
            </a:r>
            <a:endParaRPr lang="en-US" altLang="ko-KR"/>
          </a:p>
          <a:p>
            <a:r>
              <a:rPr lang="ko-KR" altLang="en-US"/>
              <a:t>딕셔너리변수 </a:t>
            </a:r>
            <a:r>
              <a:rPr lang="en-US" altLang="ko-KR"/>
              <a:t>= { </a:t>
            </a:r>
            <a:r>
              <a:rPr lang="ko-KR" altLang="en-US"/>
              <a:t>키</a:t>
            </a:r>
            <a:r>
              <a:rPr lang="en-US" altLang="ko-KR"/>
              <a:t>1: </a:t>
            </a:r>
            <a:r>
              <a:rPr lang="ko-KR" altLang="en-US"/>
              <a:t>값</a:t>
            </a:r>
            <a:r>
              <a:rPr lang="en-US" altLang="ko-KR"/>
              <a:t>1, </a:t>
            </a:r>
            <a:r>
              <a:rPr lang="ko-KR" altLang="en-US"/>
              <a:t>키</a:t>
            </a:r>
            <a:r>
              <a:rPr lang="en-US" altLang="ko-KR"/>
              <a:t>2: </a:t>
            </a:r>
            <a:r>
              <a:rPr lang="ko-KR" altLang="en-US"/>
              <a:t>값</a:t>
            </a:r>
            <a:r>
              <a:rPr lang="en-US" altLang="ko-KR"/>
              <a:t>2 … 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2A703-7D8D-C047-AB0C-16E0F843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1" name="그림 10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249FF77-CB83-C801-4B64-13B73CB7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91" y="2996325"/>
            <a:ext cx="4703473" cy="33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0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7DA7A-F20C-6484-2B20-7400CB5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9CB45-2E9C-5B28-71BE-EBDC3148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3" name="내용 개체 틀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34F258-3FAB-5DB8-D173-FB2F0CCFB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6" y="1325563"/>
            <a:ext cx="10693388" cy="4593380"/>
          </a:xfrm>
        </p:spPr>
      </p:pic>
    </p:spTree>
    <p:extLst>
      <p:ext uri="{BB962C8B-B14F-4D97-AF65-F5344CB8AC3E}">
        <p14:creationId xmlns:p14="http://schemas.microsoft.com/office/powerpoint/2010/main" val="29690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리스트와 </a:t>
            </a:r>
            <a:r>
              <a:rPr lang="en-US" altLang="ko-KR" sz="2800"/>
              <a:t>2</a:t>
            </a:r>
            <a:r>
              <a:rPr lang="ko-KR" altLang="en-US" sz="2800"/>
              <a:t>차원 리스트에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튜플에 대해서 </a:t>
            </a:r>
            <a:r>
              <a:rPr lang="ko-KR" altLang="en-US" sz="2800"/>
              <a:t>이해한다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셋에 대해서 이해한다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딕셔너리에 대해서 이해한다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9AFE07-3614-3FE4-F3BC-6C9C62A3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333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48940-4322-D7D6-5213-7B2FA220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548DB-E04C-4E83-48BA-54634823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9EA2938-B665-4EE5-B135-FDE8274A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get(key): </a:t>
            </a:r>
            <a:r>
              <a:rPr lang="ko-KR" altLang="en-US" dirty="0"/>
              <a:t>키가 존재하지 않을 때 기본값을 반환하며 오류를 방지</a:t>
            </a:r>
            <a:endParaRPr lang="en-US" altLang="ko-KR" dirty="0"/>
          </a:p>
          <a:p>
            <a:r>
              <a:rPr lang="en-US" altLang="ko-KR" dirty="0"/>
              <a:t>update():</a:t>
            </a:r>
            <a:r>
              <a:rPr lang="ko-KR" altLang="en-US" dirty="0"/>
              <a:t> 새로운 키</a:t>
            </a:r>
            <a:r>
              <a:rPr lang="en-US" altLang="ko-KR" dirty="0"/>
              <a:t>-</a:t>
            </a:r>
            <a:r>
              <a:rPr lang="ko-KR" altLang="en-US" dirty="0"/>
              <a:t>값 쌍을 추가하거나 기존 키의 값을 업데이트</a:t>
            </a:r>
          </a:p>
          <a:p>
            <a:r>
              <a:rPr lang="en-US" altLang="ko-KR" dirty="0"/>
              <a:t>keys():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키를 반환</a:t>
            </a:r>
            <a:endParaRPr lang="en-US" altLang="ko-KR" dirty="0"/>
          </a:p>
          <a:p>
            <a:r>
              <a:rPr lang="en-US" altLang="ko-KR" dirty="0"/>
              <a:t>values():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반환</a:t>
            </a:r>
            <a:endParaRPr lang="en-US" altLang="ko-KR" dirty="0"/>
          </a:p>
          <a:p>
            <a:r>
              <a:rPr lang="en-US" altLang="ko-KR" dirty="0"/>
              <a:t>items():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쌍을 </a:t>
            </a:r>
            <a:r>
              <a:rPr lang="ko-KR" altLang="en-US" dirty="0" err="1"/>
              <a:t>튜플</a:t>
            </a:r>
            <a:r>
              <a:rPr lang="ko-KR" altLang="en-US" dirty="0"/>
              <a:t> 형태로 반환</a:t>
            </a:r>
            <a:endParaRPr lang="en-US" altLang="ko-KR" dirty="0"/>
          </a:p>
          <a:p>
            <a:r>
              <a:rPr lang="en-US" altLang="ko-KR" dirty="0"/>
              <a:t>clear(): </a:t>
            </a:r>
            <a:r>
              <a:rPr lang="ko-KR" altLang="en-US" dirty="0" err="1"/>
              <a:t>딕셔너리</a:t>
            </a:r>
            <a:r>
              <a:rPr lang="ko-KR" altLang="en-US" dirty="0"/>
              <a:t> 모두 지우기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2603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32B29-4525-9351-963C-028211DB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메서드 예문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E0440A-6C4E-5D20-18AF-8946C773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2CD5526-F280-1A69-B1E4-E56A3E64B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47" y="1325563"/>
            <a:ext cx="9597506" cy="48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3F721-91B7-2602-ADD2-05A553B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성적관리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F36D3-D0AA-EAD9-418D-0AB1D303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1. </a:t>
            </a:r>
            <a:r>
              <a:rPr lang="ko-KR" altLang="en-US"/>
              <a:t>학생들의 점수를 저장하는 학생 딕셔너리를 생성한다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2. "Alice", "Bob", "Charlie" </a:t>
            </a:r>
            <a:r>
              <a:rPr lang="ko-KR" altLang="en-US"/>
              <a:t>세 명의 학생을 </a:t>
            </a:r>
            <a:r>
              <a:rPr lang="en-US" altLang="ko-KR"/>
              <a:t>key</a:t>
            </a:r>
            <a:r>
              <a:rPr lang="ko-KR" altLang="en-US"/>
              <a:t>로 갖고</a:t>
            </a:r>
            <a:r>
              <a:rPr lang="en-US" altLang="ko-KR"/>
              <a:t>, </a:t>
            </a:r>
            <a:r>
              <a:rPr lang="ko-KR" altLang="en-US"/>
              <a:t>각각의 점수 </a:t>
            </a:r>
            <a:r>
              <a:rPr lang="en-US" altLang="ko-KR"/>
              <a:t>85, 90, 95</a:t>
            </a:r>
            <a:r>
              <a:rPr lang="ko-KR" altLang="en-US"/>
              <a:t>를 </a:t>
            </a:r>
            <a:r>
              <a:rPr lang="en-US" altLang="ko-KR"/>
              <a:t>value</a:t>
            </a:r>
            <a:r>
              <a:rPr lang="ko-KR" altLang="en-US"/>
              <a:t>로 갖는 데이터를 추가한다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3. </a:t>
            </a:r>
            <a:r>
              <a:rPr lang="ko-KR" altLang="en-US"/>
              <a:t>학생 추가</a:t>
            </a:r>
            <a:r>
              <a:rPr lang="en-US" altLang="ko-KR"/>
              <a:t>: "David" </a:t>
            </a:r>
            <a:r>
              <a:rPr lang="ko-KR" altLang="en-US"/>
              <a:t>학생의 점수로 </a:t>
            </a:r>
            <a:r>
              <a:rPr lang="en-US" altLang="ko-KR"/>
              <a:t>80</a:t>
            </a:r>
            <a:r>
              <a:rPr lang="ko-KR" altLang="en-US"/>
              <a:t>을 추가한다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4. </a:t>
            </a:r>
            <a:r>
              <a:rPr lang="ko-KR" altLang="en-US"/>
              <a:t>학생 점수 수정</a:t>
            </a:r>
            <a:r>
              <a:rPr lang="en-US" altLang="ko-KR"/>
              <a:t>: "Alice" </a:t>
            </a:r>
            <a:r>
              <a:rPr lang="ko-KR" altLang="en-US"/>
              <a:t>학생의 점수를 </a:t>
            </a:r>
            <a:r>
              <a:rPr lang="en-US" altLang="ko-KR"/>
              <a:t>88</a:t>
            </a:r>
            <a:r>
              <a:rPr lang="ko-KR" altLang="en-US"/>
              <a:t>로 수정한다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5. </a:t>
            </a:r>
            <a:r>
              <a:rPr lang="ko-KR" altLang="en-US"/>
              <a:t>학생 삭제</a:t>
            </a:r>
            <a:r>
              <a:rPr lang="en-US" altLang="ko-KR"/>
              <a:t>: "Bob" </a:t>
            </a:r>
            <a:r>
              <a:rPr lang="ko-KR" altLang="en-US"/>
              <a:t>학생을 딕셔너리에서 삭제한다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6. 1~5</a:t>
            </a:r>
            <a:r>
              <a:rPr lang="ko-KR" altLang="en-US"/>
              <a:t>번까지 코드를 올려주세요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CA18AD-0A42-3057-5F5B-C1F6409F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5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388A-ADA9-5373-9646-60DBD16A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accent2"/>
                </a:solidFill>
              </a:rPr>
              <a:t>실습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정답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92480B-4842-67F2-AC0C-8773F3842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6" y="1106107"/>
            <a:ext cx="8856064" cy="535557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E731E-FEA1-54B0-10DB-7E1FE4BB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5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66143-14BB-21D9-8206-41CD61C64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FB1C1F-E64B-368B-9884-4539AE49D0CE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내장함수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AEF248-B76A-4AC4-B7AF-C9F5BB2D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13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7AD5D-8770-3FCF-0E22-DC511817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D746F-51EB-77E5-714E-EC5D7289A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내장함수는 지금까지 봐왔던 </a:t>
            </a:r>
            <a:r>
              <a:rPr lang="en-US" altLang="ko-KR" dirty="0"/>
              <a:t>print() </a:t>
            </a:r>
            <a:r>
              <a:rPr lang="ko-KR" altLang="en-US" dirty="0"/>
              <a:t>형태로 </a:t>
            </a:r>
            <a:r>
              <a:rPr lang="ko-KR" altLang="en-US" dirty="0" err="1"/>
              <a:t>파이썬이</a:t>
            </a:r>
            <a:r>
              <a:rPr lang="ko-KR" altLang="en-US" dirty="0"/>
              <a:t> 미리 지정해둔 함수들을 말함</a:t>
            </a:r>
            <a:endParaRPr lang="en-US" altLang="ko-KR" dirty="0"/>
          </a:p>
          <a:p>
            <a:r>
              <a:rPr lang="en-US" altLang="ko-KR" dirty="0"/>
              <a:t>print()</a:t>
            </a:r>
            <a:r>
              <a:rPr lang="ko-KR" altLang="en-US" dirty="0"/>
              <a:t>외 많은 내장함수가 존재하나 지금은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등과 함께 사용하기 유용한 함수만 소개하고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/>
              <a:t>내장함수 내용은 앞으로 계속 추가하면서 학습하도록 하겠음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FD841-A3D7-7C89-FF2A-16809D9D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6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ECE1-6518-89F6-1861-C09FCFC9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B4CC3B-E518-DFFF-10DD-1D4458CDE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sum(): </a:t>
            </a:r>
            <a:r>
              <a:rPr lang="ko-KR" altLang="en-US"/>
              <a:t>숫자 시퀀스의 모든 요소를 더해 합계를 반환</a:t>
            </a:r>
            <a:endParaRPr lang="en-US" altLang="ko-KR"/>
          </a:p>
          <a:p>
            <a:r>
              <a:rPr lang="ko-KR" altLang="en-US"/>
              <a:t>시퀀스 </a:t>
            </a:r>
            <a:r>
              <a:rPr lang="en-US" altLang="ko-KR"/>
              <a:t>: </a:t>
            </a:r>
            <a:r>
              <a:rPr lang="ko-KR" altLang="en-US"/>
              <a:t>문자열</a:t>
            </a:r>
            <a:r>
              <a:rPr lang="en-US" altLang="ko-KR"/>
              <a:t>,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튜플</a:t>
            </a:r>
            <a:r>
              <a:rPr lang="en-US" altLang="ko-KR"/>
              <a:t>, range()</a:t>
            </a:r>
            <a:r>
              <a:rPr lang="ko-KR" altLang="en-US"/>
              <a:t> 등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47DAD-C75D-9B08-AFBF-D7736592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455FFD-F40B-6385-F5EE-2EDD9731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5" y="2651126"/>
            <a:ext cx="7321286" cy="27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61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5A115-C0A6-A926-4730-7CB6A9A3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15A00-2006-4E1F-EB8E-BDF215B4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max() : </a:t>
            </a:r>
            <a:r>
              <a:rPr lang="ko-KR" altLang="en-US"/>
              <a:t>최댓값을 반환하는 함수</a:t>
            </a:r>
            <a:endParaRPr lang="en-US" altLang="ko-KR"/>
          </a:p>
          <a:p>
            <a:r>
              <a:rPr lang="en-US" altLang="ko-KR"/>
              <a:t>min() : </a:t>
            </a:r>
            <a:r>
              <a:rPr lang="ko-KR" altLang="en-US"/>
              <a:t>최솟값을 반환하는 함수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515B1-DEE3-F065-2B49-6D1121D9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94544C-0FEB-F5BB-1650-B0882CA0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30" y="2500367"/>
            <a:ext cx="6467354" cy="38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5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0BDF-C486-5F83-250A-30F9ADED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4BA1F-677B-3DB4-4ADA-861CC2FE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len() : </a:t>
            </a:r>
            <a:r>
              <a:rPr lang="ko-KR" altLang="en-US"/>
              <a:t>길이를 반환하는 함수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zip() : </a:t>
            </a:r>
            <a:r>
              <a:rPr lang="ko-KR" altLang="en-US"/>
              <a:t>여러 시퀀스를 병렬로 묶어주는 함수</a:t>
            </a:r>
            <a:endParaRPr lang="en-US" altLang="ko-KR"/>
          </a:p>
          <a:p>
            <a:r>
              <a:rPr lang="ko-KR" altLang="en-US"/>
              <a:t>각 시퀀스의 요소를 튜플로 묶어 반환하며</a:t>
            </a:r>
            <a:r>
              <a:rPr lang="en-US" altLang="ko-KR"/>
              <a:t>, </a:t>
            </a:r>
            <a:r>
              <a:rPr lang="ko-KR" altLang="en-US"/>
              <a:t>길이가 가장 짧은 시퀀스에 맞춰 종료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6A095-22CD-AE87-020E-A0E29EAA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" name="그림 9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D3ADAF9-0E26-AC8C-73DF-D5C98E46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3" y="1786405"/>
            <a:ext cx="5581927" cy="1180320"/>
          </a:xfrm>
          <a:prstGeom prst="rect">
            <a:avLst/>
          </a:prstGeom>
        </p:spPr>
      </p:pic>
      <p:pic>
        <p:nvPicPr>
          <p:cNvPr id="19" name="그림 1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C9049C1-0942-AD31-C540-EE95A97CA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33" y="4578414"/>
            <a:ext cx="9384690" cy="15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1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39B7A-DC40-05D9-9066-C5A7A2AF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ACC4C-349A-282E-A91A-80B1F96B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all() : </a:t>
            </a:r>
            <a:r>
              <a:rPr lang="ko-KR" altLang="en-US"/>
              <a:t>모든 요소가 참인지 확인하는 함수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r>
              <a:rPr lang="en-US" altLang="ko-KR"/>
              <a:t>any() : </a:t>
            </a:r>
            <a:r>
              <a:rPr lang="ko-KR" altLang="en-US"/>
              <a:t>하나라도 참인 요소가 있는지 확인하는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1D006-A5B7-B653-4ED5-1E8215E1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4E3414A-9BBC-94E5-B745-46784BEF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4" y="1868163"/>
            <a:ext cx="5663986" cy="1713887"/>
          </a:xfrm>
          <a:prstGeom prst="rect">
            <a:avLst/>
          </a:prstGeom>
        </p:spPr>
      </p:pic>
      <p:pic>
        <p:nvPicPr>
          <p:cNvPr id="8" name="그림 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12140F0-20EB-0AD7-FA5A-85A7C1458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4" y="4124650"/>
            <a:ext cx="5663986" cy="15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리스트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(list)</a:t>
            </a:r>
            <a:endParaRPr lang="ko-KR" altLang="en-US" sz="66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27561-1964-B291-14DC-3E1EE67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26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03333C-F6B8-9752-6C28-4A0F3C96C564}"/>
              </a:ext>
            </a:extLst>
          </p:cNvPr>
          <p:cNvSpPr txBox="1"/>
          <p:nvPr/>
        </p:nvSpPr>
        <p:spPr>
          <a:xfrm>
            <a:off x="592016" y="2875002"/>
            <a:ext cx="11007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얕은복사</a:t>
            </a:r>
            <a:r>
              <a:rPr lang="en-US" altLang="ko-KR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6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깊은복사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27561-1964-B291-14DC-3E1EE67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03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60B51-76B8-7793-634D-AE2ADFF0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781BF-12BE-DBAD-7D90-47329A1C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앞으로 자료형들을 다루면서 복사의 개념이 나오게 됨</a:t>
            </a:r>
            <a:endParaRPr lang="en-US" altLang="ko-KR"/>
          </a:p>
          <a:p>
            <a:r>
              <a:rPr lang="ko-KR" altLang="en-US"/>
              <a:t>복사는 데이터의 무결성과 버그 예방을 위해 중요함</a:t>
            </a:r>
            <a:endParaRPr lang="en-US" altLang="ko-KR"/>
          </a:p>
          <a:p>
            <a:r>
              <a:rPr lang="ko-KR" altLang="en-US"/>
              <a:t>복사 방식에 따라 복사본이 원본에 영향을 주게 됨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복사한 객체에서 수정을 진행한 후 예상하지 못하게 원본 객체도 수정이 되는 경우가 발생</a:t>
            </a:r>
            <a:endParaRPr lang="en-US" altLang="ko-KR"/>
          </a:p>
          <a:p>
            <a:r>
              <a:rPr lang="ko-KR" altLang="en-US"/>
              <a:t>복사를 잘 이용하면 프로그램의 메모리를 효율적으로 사용하게 되어 성능 최적화도 가능함</a:t>
            </a:r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복사는 가변객체에만 해당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리스트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셋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딕셔너리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24FA1-74AA-0340-7E9B-57554F1F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50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F1977-0EBD-B4DF-A05D-49AB8AA1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얕은복사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580A-6FC8-3810-A931-492436BA4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얕은복사</a:t>
            </a:r>
            <a:r>
              <a:rPr lang="en-US" altLang="ko-KR"/>
              <a:t>(Shallow Copy)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r>
              <a:rPr lang="ko-KR" altLang="en-US"/>
              <a:t>원본객체 내용을 새로운 객체로 복사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단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내부 객체들은 동일한 객체를 참조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원본과 복사본은 서로다른 객체이지만 내부의 객체들은 같은 객체를 참조하므로 하나의 객체가 변경되면 다른 객체에도 영향이 감</a:t>
            </a:r>
            <a:endParaRPr lang="en-US" altLang="ko-KR"/>
          </a:p>
          <a:p>
            <a:r>
              <a:rPr lang="ko-KR" altLang="en-US"/>
              <a:t>얕은 복사는 원본 객체의 하위 객체들을 변경할 필요가 없고</a:t>
            </a:r>
            <a:r>
              <a:rPr lang="en-US" altLang="ko-KR"/>
              <a:t>, </a:t>
            </a:r>
            <a:r>
              <a:rPr lang="ko-KR" altLang="en-US"/>
              <a:t>성능을 더 중요시 하는 경우 사용됨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16CFA4-48AB-1EB3-A472-FC394133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1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6F1D-60C7-BD32-A1DE-E499ECC0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깊은복사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B45AA-F26A-8BFF-5B6F-74DCC974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깊은복사</a:t>
            </a:r>
            <a:r>
              <a:rPr lang="en-US" altLang="ko-KR"/>
              <a:t>(Deep Copy)</a:t>
            </a:r>
            <a:r>
              <a:rPr lang="ko-KR" altLang="en-US"/>
              <a:t>란</a:t>
            </a:r>
            <a:r>
              <a:rPr lang="en-US" altLang="ko-KR"/>
              <a:t>?</a:t>
            </a:r>
          </a:p>
          <a:p>
            <a:r>
              <a:rPr lang="ko-KR" altLang="en-US"/>
              <a:t>원본객체 내용을 새로운 객체로 복사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내부 객체들도 모두 새로 생성하여 복사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원본과 복사본은 서로다른 객체이면서 내부의 객체들도 완전히 독립된 객체가 되어 하나의 객체가 변경되어도 다른 객체에 영향을 주지 않음</a:t>
            </a:r>
            <a:endParaRPr lang="en-US" altLang="ko-KR"/>
          </a:p>
          <a:p>
            <a:r>
              <a:rPr lang="ko-KR" altLang="en-US"/>
              <a:t>깊은복사는 객체와 그 내부 객체들이 완전히 독립적으로 작동해야하는 경우 사용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3CD0B-7996-A6AF-F9C3-E23E1E93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8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리스트는 하나의 변수의 여러가지 값을 연속적으로 담을 수 있으며 순서가 중요하다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리스트의 값은 추가</a:t>
            </a:r>
            <a:r>
              <a:rPr lang="en-US" altLang="ko-KR" sz="2800"/>
              <a:t>, </a:t>
            </a:r>
            <a:r>
              <a:rPr lang="ko-KR" altLang="en-US" sz="2800"/>
              <a:t>수정</a:t>
            </a:r>
            <a:r>
              <a:rPr lang="en-US" altLang="ko-KR" sz="2800"/>
              <a:t>, </a:t>
            </a:r>
            <a:r>
              <a:rPr lang="ko-KR" altLang="en-US" sz="2800"/>
              <a:t>삭제가 가능한 가변 객체이다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이차원리스트는 리스트 안에 리스트를 넣는 형태로 행과 열로 데이터를 표현한다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튜플은 리스트와 비슷하지만 추가</a:t>
            </a:r>
            <a:r>
              <a:rPr lang="en-US" altLang="ko-KR" sz="2800"/>
              <a:t>, </a:t>
            </a:r>
            <a:r>
              <a:rPr lang="ko-KR" altLang="en-US" sz="2800"/>
              <a:t>수정</a:t>
            </a:r>
            <a:r>
              <a:rPr lang="en-US" altLang="ko-KR" sz="2800"/>
              <a:t>, </a:t>
            </a:r>
            <a:r>
              <a:rPr lang="ko-KR" altLang="en-US" sz="2800"/>
              <a:t>삭제가 불가능한 불변 객체이다</a:t>
            </a:r>
            <a:r>
              <a:rPr lang="en-US" altLang="ko-KR" sz="280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21B0B5-1F3B-D317-1C61-655961F5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18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학습정리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셋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(Set)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중복을 허용하지 않는 수학의 집합과 같은 자료형이다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딕셔너리는 키</a:t>
            </a:r>
            <a:r>
              <a:rPr lang="en-US" altLang="ko-KR" sz="2800"/>
              <a:t>-</a:t>
            </a:r>
            <a:r>
              <a:rPr lang="ko-KR" altLang="en-US" sz="2800"/>
              <a:t>값 형태로 요소를 갖는다</a:t>
            </a:r>
            <a:r>
              <a:rPr lang="en-US" altLang="ko-KR" sz="2800"/>
              <a:t>.</a:t>
            </a:r>
          </a:p>
          <a:p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딕셔너리내에서 키는 중복되어 사용할 수 없다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/>
              <a:t>셋</a:t>
            </a:r>
            <a:r>
              <a:rPr lang="en-US" altLang="ko-KR" sz="2800"/>
              <a:t>(Set)</a:t>
            </a:r>
            <a:r>
              <a:rPr lang="ko-KR" altLang="en-US" sz="2800"/>
              <a:t>과 딕셔너리는 가변객체이다</a:t>
            </a:r>
            <a:r>
              <a:rPr lang="en-US" altLang="ko-KR" sz="2800"/>
              <a:t>.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C7CE1F-2FD5-1C32-C959-037E2238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49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792F-C050-8930-7E37-2B8DEB4B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/>
              <a:t>다음 수업은</a:t>
            </a:r>
            <a:r>
              <a:rPr lang="en-US" altLang="ko-KR" sz="4800"/>
              <a:t>?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CFCCC-AC2E-685F-EB43-4E4FE4CA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r>
              <a:rPr lang="ko-KR" altLang="en-US" sz="2800"/>
              <a:t>이번수업은 앞으로 파이썬에 사용하는 다양한 자료형에 대해서 공부하였습니다</a:t>
            </a:r>
            <a:r>
              <a:rPr lang="en-US" altLang="ko-KR" sz="2800"/>
              <a:t>.</a:t>
            </a:r>
          </a:p>
          <a:p>
            <a:r>
              <a:rPr lang="ko-KR" altLang="en-US" sz="2800"/>
              <a:t>다음시간에는 개발시 꼭 필요한 조건문과 반복문에 대해서 공부하겠습니다</a:t>
            </a:r>
            <a:r>
              <a:rPr lang="en-US" altLang="ko-KR" sz="2800"/>
              <a:t>.</a:t>
            </a:r>
          </a:p>
          <a:p>
            <a:pPr marL="0" indent="0">
              <a:buNone/>
            </a:pP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88495-354B-7B63-59A9-41B0E1E8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93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습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철</a:t>
            </a:r>
            <a:r>
              <a:rPr lang="en-US" altLang="ko-KR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r>
              <a:rPr lang="ko-KR" altLang="en-US" sz="11500" b="1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6BDADC-D275-D41A-121D-CBF043B1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2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684127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6600">
                <a:highlight>
                  <a:srgbClr val="FFFF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수고하셨습니다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7FCD45-F569-DF00-B1A3-7607CDCA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6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CBE03-8E53-1D25-7271-515FC27B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995A1F2-2423-94C4-8F84-ECD2AEB5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 사용의 필요성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학생의 이름을 저장해야한다고 가정</a:t>
            </a:r>
            <a:endParaRPr lang="en-US" altLang="ko-KR"/>
          </a:p>
          <a:p>
            <a:pPr lvl="1">
              <a:buFont typeface="Symbol" panose="05050102010706020507" pitchFamily="18" charset="2"/>
              <a:buChar char="Þ"/>
            </a:pPr>
            <a:r>
              <a:rPr lang="ko-KR" altLang="en-US">
                <a:sym typeface="Symbol" panose="05050102010706020507" pitchFamily="18" charset="2"/>
              </a:rPr>
              <a:t> 각각의 이름을 별도의 변수에 저장해야함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student1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홍길동</a:t>
            </a:r>
            <a:r>
              <a:rPr lang="en-US" altLang="ko-KR"/>
              <a:t>"</a:t>
            </a:r>
            <a:r>
              <a:rPr lang="en-US" altLang="ko-KR">
                <a:sym typeface="Symbol" panose="05050102010706020507" pitchFamily="18" charset="2"/>
              </a:rPr>
              <a:t>, student2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임꺽정</a:t>
            </a:r>
            <a:r>
              <a:rPr lang="en-US" altLang="ko-KR"/>
              <a:t>"</a:t>
            </a:r>
            <a:r>
              <a:rPr lang="en-US" altLang="ko-KR">
                <a:sym typeface="Symbol" panose="05050102010706020507" pitchFamily="18" charset="2"/>
              </a:rPr>
              <a:t>, student3 = </a:t>
            </a:r>
            <a:r>
              <a:rPr lang="en-US" altLang="ko-KR"/>
              <a:t>"</a:t>
            </a:r>
            <a:r>
              <a:rPr lang="ko-KR" altLang="en-US">
                <a:sym typeface="Symbol" panose="05050102010706020507" pitchFamily="18" charset="2"/>
              </a:rPr>
              <a:t>성춘향</a:t>
            </a:r>
            <a:r>
              <a:rPr lang="en-US" altLang="ko-KR"/>
              <a:t>"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</a:t>
            </a:r>
            <a:r>
              <a:rPr lang="ko-KR" altLang="en-US">
                <a:sym typeface="Symbol" panose="05050102010706020507" pitchFamily="18" charset="2"/>
              </a:rPr>
              <a:t>각각의 변수에 담게 되어 관리가 어려움</a:t>
            </a:r>
            <a:r>
              <a:rPr lang="en-US" altLang="ko-KR">
                <a:sym typeface="Symbol" panose="05050102010706020507" pitchFamily="18" charset="2"/>
              </a:rPr>
              <a:t>(</a:t>
            </a:r>
            <a:r>
              <a:rPr lang="ko-KR" altLang="en-US">
                <a:sym typeface="Symbol" panose="05050102010706020507" pitchFamily="18" charset="2"/>
              </a:rPr>
              <a:t>학생이 </a:t>
            </a:r>
            <a:r>
              <a:rPr lang="en-US" altLang="ko-KR">
                <a:sym typeface="Symbol" panose="05050102010706020507" pitchFamily="18" charset="2"/>
              </a:rPr>
              <a:t>100</a:t>
            </a:r>
            <a:r>
              <a:rPr lang="ko-KR" altLang="en-US">
                <a:sym typeface="Symbol" panose="05050102010706020507" pitchFamily="18" charset="2"/>
              </a:rPr>
              <a:t>명이라면</a:t>
            </a:r>
            <a:r>
              <a:rPr lang="en-US" altLang="ko-KR">
                <a:sym typeface="Symbol" panose="05050102010706020507" pitchFamily="18" charset="2"/>
              </a:rPr>
              <a:t> 100</a:t>
            </a:r>
            <a:r>
              <a:rPr lang="ko-KR" altLang="en-US">
                <a:sym typeface="Symbol" panose="05050102010706020507" pitchFamily="18" charset="2"/>
              </a:rPr>
              <a:t>개의 변수생성</a:t>
            </a:r>
            <a:r>
              <a:rPr lang="en-US" altLang="ko-KR">
                <a:sym typeface="Symbol" panose="05050102010706020507" pitchFamily="18" charset="2"/>
              </a:rPr>
              <a:t>)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altLang="ko-KR">
                <a:sym typeface="Symbol" panose="05050102010706020507" pitchFamily="18" charset="2"/>
              </a:rPr>
              <a:t> </a:t>
            </a:r>
            <a:r>
              <a:rPr lang="ko-KR" altLang="en-US">
                <a:sym typeface="Symbol" panose="05050102010706020507" pitchFamily="18" charset="2"/>
              </a:rPr>
              <a:t>이때 리스트를 사용하게 되면 하나의 변수에 모든 데이터를 저장하여 사용할 수 있음</a:t>
            </a:r>
            <a:endParaRPr lang="en-US" altLang="ko-KR">
              <a:sym typeface="Symbol" panose="05050102010706020507" pitchFamily="18" charset="2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373D5-7A5D-5C45-BB7B-C8552479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6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607DC-FB62-609C-432B-AD383E38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985B9-E3ED-6EAF-1548-7F6A6CCC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지금까지 변수는 </a:t>
            </a:r>
            <a:r>
              <a:rPr lang="en-US" altLang="ko-KR"/>
              <a:t>1</a:t>
            </a:r>
            <a:r>
              <a:rPr lang="ko-KR" altLang="en-US"/>
              <a:t>개의 값만을 할당하고 재할당할 수 있었음</a:t>
            </a:r>
            <a:endParaRPr lang="en-US" altLang="ko-KR"/>
          </a:p>
          <a:p>
            <a:pPr lvl="1"/>
            <a:r>
              <a:rPr lang="ko-KR" altLang="en-US"/>
              <a:t>여러 개의 연속적인 값을 저장하고자 할 때 사용하는 자료형</a:t>
            </a:r>
            <a:endParaRPr lang="en-US" altLang="ko-KR"/>
          </a:p>
          <a:p>
            <a:pPr lvl="1"/>
            <a:r>
              <a:rPr lang="ko-KR" altLang="en-US"/>
              <a:t>리스트는 대괄호</a:t>
            </a:r>
            <a:r>
              <a:rPr lang="en-US" altLang="ko-KR"/>
              <a:t>( [] )</a:t>
            </a:r>
            <a:r>
              <a:rPr lang="ko-KR" altLang="en-US"/>
              <a:t>로 표현</a:t>
            </a:r>
            <a:r>
              <a:rPr lang="en-US" altLang="ko-KR"/>
              <a:t>, </a:t>
            </a:r>
            <a:r>
              <a:rPr lang="ko-KR" altLang="en-US"/>
              <a:t>쉼표</a:t>
            </a:r>
            <a:r>
              <a:rPr lang="en-US" altLang="ko-KR"/>
              <a:t>( , ) </a:t>
            </a:r>
            <a:r>
              <a:rPr lang="ko-KR" altLang="en-US"/>
              <a:t>로 구분하여 작성</a:t>
            </a:r>
            <a:endParaRPr lang="en-US" altLang="ko-KR"/>
          </a:p>
          <a:p>
            <a:pPr lvl="1"/>
            <a:r>
              <a:rPr lang="ko-KR" altLang="en-US"/>
              <a:t>리스트는 </a:t>
            </a:r>
            <a:r>
              <a:rPr lang="ko-KR" altLang="en-US">
                <a:solidFill>
                  <a:srgbClr val="FF0000"/>
                </a:solidFill>
              </a:rPr>
              <a:t>순서</a:t>
            </a:r>
            <a:r>
              <a:rPr lang="ko-KR" altLang="en-US"/>
              <a:t>가 중요</a:t>
            </a:r>
            <a:endParaRPr lang="en-US" altLang="ko-KR"/>
          </a:p>
          <a:p>
            <a:r>
              <a:rPr lang="ko-KR" altLang="en-US"/>
              <a:t>리스트 생성</a:t>
            </a:r>
            <a:endParaRPr lang="en-US" altLang="ko-KR"/>
          </a:p>
          <a:p>
            <a:pPr lvl="1"/>
            <a:r>
              <a:rPr lang="ko-KR" altLang="en-US" b="1"/>
              <a:t>리스트 식별자명 </a:t>
            </a:r>
            <a:r>
              <a:rPr lang="en-US" altLang="ko-KR" b="1"/>
              <a:t>= [ </a:t>
            </a:r>
            <a:r>
              <a:rPr lang="ko-KR" altLang="en-US" b="1"/>
              <a:t>요소</a:t>
            </a:r>
            <a:r>
              <a:rPr lang="en-US" altLang="ko-KR" b="1"/>
              <a:t>1, </a:t>
            </a:r>
            <a:r>
              <a:rPr lang="ko-KR" altLang="en-US" b="1"/>
              <a:t>요소</a:t>
            </a:r>
            <a:r>
              <a:rPr lang="en-US" altLang="ko-KR" b="1"/>
              <a:t>2, </a:t>
            </a:r>
            <a:r>
              <a:rPr lang="ko-KR" altLang="en-US" b="1"/>
              <a:t>요소</a:t>
            </a:r>
            <a:r>
              <a:rPr lang="en-US" altLang="ko-KR" b="1"/>
              <a:t>3…]</a:t>
            </a:r>
          </a:p>
          <a:p>
            <a:pPr lvl="1"/>
            <a:r>
              <a:rPr lang="en-US" altLang="ko-KR"/>
              <a:t>season = [＂</a:t>
            </a:r>
            <a:r>
              <a:rPr lang="ko-KR" altLang="en-US"/>
              <a:t>봄</a:t>
            </a:r>
            <a:r>
              <a:rPr lang="en-US" altLang="ko-KR"/>
              <a:t>", "</a:t>
            </a:r>
            <a:r>
              <a:rPr lang="ko-KR" altLang="en-US"/>
              <a:t>여름</a:t>
            </a:r>
            <a:r>
              <a:rPr lang="en-US" altLang="ko-KR"/>
              <a:t>", "</a:t>
            </a:r>
            <a:r>
              <a:rPr lang="ko-KR" altLang="en-US"/>
              <a:t>가을</a:t>
            </a:r>
            <a:r>
              <a:rPr lang="en-US" altLang="ko-KR"/>
              <a:t>", "</a:t>
            </a:r>
            <a:r>
              <a:rPr lang="ko-KR" altLang="en-US"/>
              <a:t>겨울</a:t>
            </a:r>
            <a:r>
              <a:rPr lang="en-US" altLang="ko-KR"/>
              <a:t>"</a:t>
            </a:r>
            <a:r>
              <a:rPr lang="ko-KR" altLang="en-US"/>
              <a:t> </a:t>
            </a:r>
            <a:r>
              <a:rPr lang="en-US" altLang="ko-KR"/>
              <a:t>]</a:t>
            </a:r>
          </a:p>
          <a:p>
            <a:pPr lvl="1"/>
            <a:r>
              <a:rPr lang="en-US" altLang="ko-KR"/>
              <a:t>number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[</a:t>
            </a:r>
            <a:r>
              <a:rPr lang="ko-KR" altLang="en-US"/>
              <a:t> </a:t>
            </a:r>
            <a:r>
              <a:rPr lang="en-US" altLang="ko-KR"/>
              <a:t>1, 2, 3, 4, 5, 6, 7, 8, 9, 10 ]</a:t>
            </a:r>
          </a:p>
          <a:p>
            <a:pPr lvl="1"/>
            <a:r>
              <a:rPr lang="en-US" altLang="ko-KR"/>
              <a:t>students = ["</a:t>
            </a:r>
            <a:r>
              <a:rPr lang="ko-KR" altLang="en-US"/>
              <a:t>홍길동</a:t>
            </a:r>
            <a:r>
              <a:rPr lang="en-US" altLang="ko-KR"/>
              <a:t>", "</a:t>
            </a:r>
            <a:r>
              <a:rPr lang="ko-KR" altLang="en-US"/>
              <a:t>임꺽정</a:t>
            </a:r>
            <a:r>
              <a:rPr lang="en-US" altLang="ko-KR"/>
              <a:t>", "</a:t>
            </a:r>
            <a:r>
              <a:rPr lang="ko-KR" altLang="en-US"/>
              <a:t>성춘향</a:t>
            </a:r>
            <a:r>
              <a:rPr lang="en-US" altLang="ko-KR"/>
              <a:t>", "</a:t>
            </a:r>
            <a:r>
              <a:rPr lang="ko-KR" altLang="en-US"/>
              <a:t>이몽룡</a:t>
            </a:r>
            <a:r>
              <a:rPr lang="en-US" altLang="ko-KR"/>
              <a:t>", "</a:t>
            </a:r>
            <a:r>
              <a:rPr lang="ko-KR" altLang="en-US"/>
              <a:t>전우치</a:t>
            </a:r>
            <a:r>
              <a:rPr lang="en-US" altLang="ko-KR"/>
              <a:t>" ]</a:t>
            </a:r>
          </a:p>
          <a:p>
            <a:pPr lvl="1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343AB-C5B0-37AC-B4B3-12DD638C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5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AB7BC-2421-4124-AF1E-BEAB042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9B97F-370E-2EE5-8514-729109D5F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새로운 항목 추가</a:t>
            </a:r>
            <a:r>
              <a:rPr lang="en-US" altLang="ko-KR"/>
              <a:t>/</a:t>
            </a:r>
            <a:r>
              <a:rPr lang="ko-KR" altLang="en-US"/>
              <a:t>삭제 가능</a:t>
            </a:r>
            <a:endParaRPr lang="en-US" altLang="ko-KR"/>
          </a:p>
          <a:p>
            <a:r>
              <a:rPr lang="ko-KR" altLang="en-US"/>
              <a:t>항목에 대한 순서가 있음 </a:t>
            </a:r>
            <a:r>
              <a:rPr lang="en-US" altLang="ko-KR"/>
              <a:t>– </a:t>
            </a:r>
            <a:r>
              <a:rPr lang="ko-KR" altLang="en-US"/>
              <a:t>모든 요소가 번호</a:t>
            </a:r>
            <a:r>
              <a:rPr lang="en-US" altLang="ko-KR"/>
              <a:t>(</a:t>
            </a:r>
            <a:r>
              <a:rPr lang="ko-KR" altLang="en-US"/>
              <a:t>인덱스 값</a:t>
            </a:r>
            <a:r>
              <a:rPr lang="en-US" altLang="ko-KR"/>
              <a:t>)</a:t>
            </a:r>
            <a:r>
              <a:rPr lang="ko-KR" altLang="en-US"/>
              <a:t>를 가지고 있음</a:t>
            </a:r>
            <a:endParaRPr lang="en-US" altLang="ko-KR"/>
          </a:p>
          <a:p>
            <a:r>
              <a:rPr lang="ko-KR" altLang="en-US"/>
              <a:t>인덱스 값은 </a:t>
            </a:r>
            <a:r>
              <a:rPr lang="en-US" altLang="ko-KR"/>
              <a:t>0 </a:t>
            </a:r>
            <a:r>
              <a:rPr lang="ko-KR" altLang="en-US"/>
              <a:t>부터 시작</a:t>
            </a:r>
            <a:endParaRPr lang="en-US" altLang="ko-KR"/>
          </a:p>
          <a:p>
            <a:r>
              <a:rPr lang="ko-KR" altLang="en-US"/>
              <a:t>항목 검색 가능 </a:t>
            </a:r>
            <a:r>
              <a:rPr lang="en-US" altLang="ko-KR"/>
              <a:t>– </a:t>
            </a:r>
            <a:r>
              <a:rPr lang="ko-KR" altLang="en-US"/>
              <a:t>인덱스 값으로 특정 가능</a:t>
            </a:r>
            <a:endParaRPr lang="en-US" altLang="ko-KR"/>
          </a:p>
          <a:p>
            <a:r>
              <a:rPr lang="ko-KR" altLang="en-US"/>
              <a:t>같은 자료형으로 구성될 필요 없음</a:t>
            </a:r>
            <a:r>
              <a:rPr lang="en-US" altLang="ko-KR"/>
              <a:t>! – </a:t>
            </a:r>
            <a:r>
              <a:rPr lang="ko-KR" altLang="en-US"/>
              <a:t>숫자형</a:t>
            </a:r>
            <a:r>
              <a:rPr lang="en-US" altLang="ko-KR"/>
              <a:t>, </a:t>
            </a:r>
            <a:r>
              <a:rPr lang="ko-KR" altLang="en-US"/>
              <a:t>문자열 혼합하여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list()</a:t>
            </a:r>
            <a:r>
              <a:rPr lang="ko-KR" altLang="en-US"/>
              <a:t> 함수로 리스트 생성 가능</a:t>
            </a:r>
          </a:p>
          <a:p>
            <a:endParaRPr lang="ko-KR" altLang="en-US"/>
          </a:p>
        </p:txBody>
      </p:sp>
      <p:pic>
        <p:nvPicPr>
          <p:cNvPr id="10" name="그림 9" descr="폰트, 스크린샷, 텍스트, 그래픽이(가) 표시된 사진&#10;&#10;자동 생성된 설명">
            <a:extLst>
              <a:ext uri="{FF2B5EF4-FFF2-40B4-BE49-F238E27FC236}">
                <a16:creationId xmlns:a16="http://schemas.microsoft.com/office/drawing/2014/main" id="{6F38BB7C-8446-C51E-C096-5220D045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0" y="4162378"/>
            <a:ext cx="5368222" cy="978582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83CB6CF-57A2-38B2-178D-C83CDCD2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AEF9F-B078-AE2A-33CD-8E92822C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92DAB-823B-5F67-F4AC-3406CF046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문자열과 동일하게 인덱스로 슬라이싱 가능</a:t>
            </a:r>
          </a:p>
        </p:txBody>
      </p:sp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6B800AFF-ED2E-1B59-61C7-3863C3B7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6" y="1915590"/>
            <a:ext cx="10215948" cy="39548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1F73A36-E018-0E42-9CD4-D629F09D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9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13215</TotalTime>
  <Words>1625</Words>
  <Application>Microsoft Office PowerPoint</Application>
  <PresentationFormat>와이드스크린</PresentationFormat>
  <Paragraphs>338</Paragraphs>
  <Slides>58</Slides>
  <Notes>26</Notes>
  <HiddenSlides>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궁서체</vt:lpstr>
      <vt:lpstr>G마켓 산스 TTF Bold</vt:lpstr>
      <vt:lpstr>G마켓 산스 TTF Light</vt:lpstr>
      <vt:lpstr>Symbol</vt:lpstr>
      <vt:lpstr>Arial</vt:lpstr>
      <vt:lpstr>맑은 고딕</vt:lpstr>
      <vt:lpstr>G마켓 산스 TTF Medium</vt:lpstr>
      <vt:lpstr>메이플스토리</vt:lpstr>
      <vt:lpstr>Office 테마</vt:lpstr>
      <vt:lpstr>PowerPoint 프레젠테이션</vt:lpstr>
      <vt:lpstr>PowerPoint 프레젠테이션</vt:lpstr>
      <vt:lpstr>오늘 수업은?</vt:lpstr>
      <vt:lpstr>학습목표</vt:lpstr>
      <vt:lpstr>PowerPoint 프레젠테이션</vt:lpstr>
      <vt:lpstr>리스트</vt:lpstr>
      <vt:lpstr>리스트</vt:lpstr>
      <vt:lpstr>특징</vt:lpstr>
      <vt:lpstr>슬라이싱</vt:lpstr>
      <vt:lpstr>값 수정</vt:lpstr>
      <vt:lpstr>값 삭제</vt:lpstr>
      <vt:lpstr>연산</vt:lpstr>
      <vt:lpstr>PowerPoint 프레젠테이션</vt:lpstr>
      <vt:lpstr>길이 구하기</vt:lpstr>
      <vt:lpstr>정렬 함수</vt:lpstr>
      <vt:lpstr>정렬 메서드</vt:lpstr>
      <vt:lpstr>정렬 메서드</vt:lpstr>
      <vt:lpstr>위치 찾기 메서드</vt:lpstr>
      <vt:lpstr>추가/삭제 메서드</vt:lpstr>
      <vt:lpstr>개수 세기 메서드</vt:lpstr>
      <vt:lpstr>복사하기</vt:lpstr>
      <vt:lpstr>실습. 리스트 연습문제</vt:lpstr>
      <vt:lpstr>실습 정답</vt:lpstr>
      <vt:lpstr>PowerPoint 프레젠테이션</vt:lpstr>
      <vt:lpstr>이차원 리스트</vt:lpstr>
      <vt:lpstr>추가,수정,삭제</vt:lpstr>
      <vt:lpstr>메서드</vt:lpstr>
      <vt:lpstr>메서드</vt:lpstr>
      <vt:lpstr>메서드</vt:lpstr>
      <vt:lpstr>PowerPoint 프레젠테이션</vt:lpstr>
      <vt:lpstr>튜플</vt:lpstr>
      <vt:lpstr>튜플</vt:lpstr>
      <vt:lpstr>PowerPoint 프레젠테이션</vt:lpstr>
      <vt:lpstr>셋(Set)</vt:lpstr>
      <vt:lpstr>메서드</vt:lpstr>
      <vt:lpstr>연산</vt:lpstr>
      <vt:lpstr>PowerPoint 프레젠테이션</vt:lpstr>
      <vt:lpstr>딕셔너리</vt:lpstr>
      <vt:lpstr>접근, 추가, 삭제</vt:lpstr>
      <vt:lpstr>메서드</vt:lpstr>
      <vt:lpstr>메서드 예문</vt:lpstr>
      <vt:lpstr>실습. 성적관리</vt:lpstr>
      <vt:lpstr>실습. 정답</vt:lpstr>
      <vt:lpstr>PowerPoint 프레젠테이션</vt:lpstr>
      <vt:lpstr>내장함수</vt:lpstr>
      <vt:lpstr>내장함수</vt:lpstr>
      <vt:lpstr>내장함수</vt:lpstr>
      <vt:lpstr>내장함수</vt:lpstr>
      <vt:lpstr>내장함수</vt:lpstr>
      <vt:lpstr>PowerPoint 프레젠테이션</vt:lpstr>
      <vt:lpstr>복사</vt:lpstr>
      <vt:lpstr>얕은복사</vt:lpstr>
      <vt:lpstr>깊은복사</vt:lpstr>
      <vt:lpstr>학습정리</vt:lpstr>
      <vt:lpstr>학습정리</vt:lpstr>
      <vt:lpstr>다음 수업은?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On Coding</cp:lastModifiedBy>
  <cp:revision>479</cp:revision>
  <dcterms:created xsi:type="dcterms:W3CDTF">2022-06-26T11:10:22Z</dcterms:created>
  <dcterms:modified xsi:type="dcterms:W3CDTF">2025-07-11T04:39:48Z</dcterms:modified>
</cp:coreProperties>
</file>